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Poppins"/>
      <p:regular r:id="rId23"/>
      <p:bold r:id="rId24"/>
      <p:italic r:id="rId25"/>
      <p:boldItalic r:id="rId26"/>
    </p:embeddedFont>
    <p:embeddedFont>
      <p:font typeface="Montserrat Light"/>
      <p:regular r:id="rId27"/>
      <p:bold r:id="rId28"/>
      <p:italic r:id="rId29"/>
      <p:boldItalic r:id="rId30"/>
    </p:embeddedFont>
    <p:embeddedFont>
      <p:font typeface="Poppins Medium"/>
      <p:regular r:id="rId31"/>
      <p:bold r:id="rId32"/>
      <p:italic r:id="rId33"/>
      <p:boldItalic r:id="rId34"/>
    </p:embeddedFont>
    <p:embeddedFont>
      <p:font typeface="Spectral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9" roundtripDataSignature="AMtx7mhKnkzrKnZIil6NmnA5LbTgcsgY3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4B894D0-1797-4CC8-B9DE-E3BDDB7DE951}">
  <a:tblStyle styleId="{D4B894D0-1797-4CC8-B9DE-E3BDDB7DE95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Poppins-bold.fntdata"/><Relationship Id="rId23" Type="http://schemas.openxmlformats.org/officeDocument/2006/relationships/font" Target="fonts/Poppi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Poppins-boldItalic.fntdata"/><Relationship Id="rId25" Type="http://schemas.openxmlformats.org/officeDocument/2006/relationships/font" Target="fonts/Poppins-italic.fntdata"/><Relationship Id="rId28" Type="http://schemas.openxmlformats.org/officeDocument/2006/relationships/font" Target="fonts/MontserratLight-bold.fntdata"/><Relationship Id="rId27" Type="http://schemas.openxmlformats.org/officeDocument/2006/relationships/font" Target="fonts/MontserratLight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MontserratLight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PoppinsMedium-regular.fntdata"/><Relationship Id="rId30" Type="http://schemas.openxmlformats.org/officeDocument/2006/relationships/font" Target="fonts/MontserratLight-boldItalic.fntdata"/><Relationship Id="rId11" Type="http://schemas.openxmlformats.org/officeDocument/2006/relationships/slide" Target="slides/slide4.xml"/><Relationship Id="rId33" Type="http://schemas.openxmlformats.org/officeDocument/2006/relationships/font" Target="fonts/PoppinsMedium-italic.fntdata"/><Relationship Id="rId10" Type="http://schemas.openxmlformats.org/officeDocument/2006/relationships/slide" Target="slides/slide3.xml"/><Relationship Id="rId32" Type="http://schemas.openxmlformats.org/officeDocument/2006/relationships/font" Target="fonts/PoppinsMedium-bold.fntdata"/><Relationship Id="rId13" Type="http://schemas.openxmlformats.org/officeDocument/2006/relationships/slide" Target="slides/slide6.xml"/><Relationship Id="rId35" Type="http://schemas.openxmlformats.org/officeDocument/2006/relationships/font" Target="fonts/Spectral-regular.fntdata"/><Relationship Id="rId12" Type="http://schemas.openxmlformats.org/officeDocument/2006/relationships/slide" Target="slides/slide5.xml"/><Relationship Id="rId34" Type="http://schemas.openxmlformats.org/officeDocument/2006/relationships/font" Target="fonts/PoppinsMedium-boldItalic.fntdata"/><Relationship Id="rId15" Type="http://schemas.openxmlformats.org/officeDocument/2006/relationships/slide" Target="slides/slide8.xml"/><Relationship Id="rId37" Type="http://schemas.openxmlformats.org/officeDocument/2006/relationships/font" Target="fonts/Spectral-italic.fntdata"/><Relationship Id="rId14" Type="http://schemas.openxmlformats.org/officeDocument/2006/relationships/slide" Target="slides/slide7.xml"/><Relationship Id="rId36" Type="http://schemas.openxmlformats.org/officeDocument/2006/relationships/font" Target="fonts/Spectral-bold.fntdata"/><Relationship Id="rId17" Type="http://schemas.openxmlformats.org/officeDocument/2006/relationships/slide" Target="slides/slide10.xml"/><Relationship Id="rId39" Type="http://customschemas.google.com/relationships/presentationmetadata" Target="metadata"/><Relationship Id="rId16" Type="http://schemas.openxmlformats.org/officeDocument/2006/relationships/slide" Target="slides/slide9.xml"/><Relationship Id="rId38" Type="http://schemas.openxmlformats.org/officeDocument/2006/relationships/font" Target="fonts/Spectral-boldItalic.fntdata"/><Relationship Id="rId19" Type="http://schemas.openxmlformats.org/officeDocument/2006/relationships/font" Target="fonts/Montserrat-regular.fntdata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c3943821fe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2c3943821f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c3943821fe_1_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2c3943821fe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c3943821fe_1_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2c3943821fe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c3943821fe_1_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2c3943821fe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c3943821fe_1_1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2c3943821fe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c36b93a9f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2c36b93a9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c3943821fe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2c3943821f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3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3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3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3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c3943821fe_1_1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0" name="Google Shape;60;g2c3943821fe_1_1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1" name="Google Shape;61;g2c3943821fe_1_1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3943821fe_1_1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g2c3943821fe_1_1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c3943821fe_1_1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g2c3943821fe_1_1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g2c3943821fe_1_1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c3943821fe_1_1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g2c3943821fe_1_14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g2c3943821fe_1_14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g2c3943821fe_1_1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c3943821fe_1_1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g2c3943821fe_1_1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c3943821fe_1_15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" name="Google Shape;79;g2c3943821fe_1_15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g2c3943821fe_1_1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c3943821fe_1_15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3" name="Google Shape;83;g2c3943821fe_1_1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c3943821fe_1_16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2c3943821fe_1_16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g2c3943821fe_1_16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g2c3943821fe_1_16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9" name="Google Shape;89;g2c3943821fe_1_1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c3943821fe_1_16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2" name="Google Shape;92;g2c3943821fe_1_1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c3943821fe_1_16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5" name="Google Shape;95;g2c3943821fe_1_16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" name="Google Shape;96;g2c3943821fe_1_1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c3943821fe_1_1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showMasterSp="0">
  <p:cSld name="Blank"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c3943821fe_1_175"/>
          <p:cNvSpPr txBox="1"/>
          <p:nvPr>
            <p:ph idx="11" type="ftr"/>
          </p:nvPr>
        </p:nvSpPr>
        <p:spPr>
          <a:xfrm>
            <a:off x="781336" y="4879869"/>
            <a:ext cx="959400" cy="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5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g2c3943821fe_1_17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g2c3943821fe_1_175"/>
          <p:cNvSpPr txBox="1"/>
          <p:nvPr>
            <p:ph idx="12" type="sldNum"/>
          </p:nvPr>
        </p:nvSpPr>
        <p:spPr>
          <a:xfrm>
            <a:off x="8529359" y="4886332"/>
            <a:ext cx="142800" cy="1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showMasterSp="0">
  <p:cSld name="Blank">
    <p:bg>
      <p:bgPr>
        <a:solidFill>
          <a:schemeClr val="l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9"/>
          <p:cNvSpPr txBox="1"/>
          <p:nvPr>
            <p:ph idx="11" type="ftr"/>
          </p:nvPr>
        </p:nvSpPr>
        <p:spPr>
          <a:xfrm>
            <a:off x="781336" y="4879869"/>
            <a:ext cx="959400" cy="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5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29"/>
          <p:cNvSpPr txBox="1"/>
          <p:nvPr>
            <p:ph idx="12" type="sldNum"/>
          </p:nvPr>
        </p:nvSpPr>
        <p:spPr>
          <a:xfrm>
            <a:off x="8529359" y="4886332"/>
            <a:ext cx="142800" cy="1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5" name="Google Shape;2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" name="Google Shape;2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c3943821fe_1_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Google Shape;56;g2c3943821fe_1_1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Google Shape;57;g2c3943821fe_1_1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jpg"/><Relationship Id="rId4" Type="http://schemas.openxmlformats.org/officeDocument/2006/relationships/image" Target="../media/image20.pn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hyperlink" Target="https://forms.gle/2rap7ToKqx4ipYRq7" TargetMode="External"/><Relationship Id="rId5" Type="http://schemas.openxmlformats.org/officeDocument/2006/relationships/hyperlink" Target="https://forms.gle/DZCPvPpzPrEULUhW9" TargetMode="External"/><Relationship Id="rId6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hyperlink" Target="http://www.hyperiondev.com/support" TargetMode="External"/><Relationship Id="rId5" Type="http://schemas.openxmlformats.org/officeDocument/2006/relationships/hyperlink" Target="http://www.hyperiondev.com/safeguardreporting" TargetMode="External"/><Relationship Id="rId6" Type="http://schemas.openxmlformats.org/officeDocument/2006/relationships/hyperlink" Target="https://hyperionde.wufoo.com/forms/zsgv4m40ui4i0g/" TargetMode="External"/><Relationship Id="rId7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hyperlink" Target="http://www.hyperiondev.com" TargetMode="External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hyperlink" Target="http://www.hyperiondev.com" TargetMode="External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"/>
          <p:cNvSpPr txBox="1"/>
          <p:nvPr/>
        </p:nvSpPr>
        <p:spPr>
          <a:xfrm>
            <a:off x="2854350" y="997375"/>
            <a:ext cx="3000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-GB" sz="2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SESSION NAME HERE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0000" y="2817800"/>
            <a:ext cx="3388225" cy="161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"/>
          <p:cNvPicPr preferRelativeResize="0"/>
          <p:nvPr/>
        </p:nvPicPr>
        <p:blipFill rotWithShape="1">
          <a:blip r:embed="rId5">
            <a:alphaModFix/>
          </a:blip>
          <a:srcRect b="0" l="0" r="0" t="30099"/>
          <a:stretch/>
        </p:blipFill>
        <p:spPr>
          <a:xfrm>
            <a:off x="4454875" y="84250"/>
            <a:ext cx="4359851" cy="10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"/>
          <p:cNvSpPr txBox="1"/>
          <p:nvPr/>
        </p:nvSpPr>
        <p:spPr>
          <a:xfrm>
            <a:off x="2303850" y="1662850"/>
            <a:ext cx="4611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-GB" sz="2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Programming Basics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g2c3943821fe_4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2c3943821fe_4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69" y="0"/>
            <a:ext cx="912646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2c3943821fe_4_0"/>
          <p:cNvSpPr txBox="1"/>
          <p:nvPr/>
        </p:nvSpPr>
        <p:spPr>
          <a:xfrm>
            <a:off x="6045030" y="194625"/>
            <a:ext cx="4862400" cy="103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n-GB" sz="3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Thank you </a:t>
            </a:r>
            <a:endParaRPr b="1" i="0" sz="34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n-GB" sz="3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 joining us</a:t>
            </a:r>
            <a:endParaRPr b="1" i="0" sz="34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5" name="Google Shape;195;g2c3943821fe_4_0"/>
          <p:cNvSpPr txBox="1"/>
          <p:nvPr/>
        </p:nvSpPr>
        <p:spPr>
          <a:xfrm>
            <a:off x="3998775" y="1745750"/>
            <a:ext cx="5256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4A542"/>
              </a:buClr>
              <a:buSzPts val="1700"/>
              <a:buFont typeface="Poppins Medium"/>
              <a:buAutoNum type="arabicPeriod"/>
            </a:pPr>
            <a:r>
              <a:rPr b="0" i="0" lang="en-GB" sz="2000" u="none" cap="none" strike="noStrike">
                <a:solidFill>
                  <a:srgbClr val="C4A54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Take regular breaks</a:t>
            </a:r>
            <a:endParaRPr b="0" i="0" sz="2000" u="none" cap="none" strike="noStrike">
              <a:solidFill>
                <a:srgbClr val="C4A54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A542"/>
              </a:buClr>
              <a:buSzPts val="1700"/>
              <a:buFont typeface="Poppins Medium"/>
              <a:buAutoNum type="arabicPeriod"/>
            </a:pPr>
            <a:r>
              <a:rPr b="0" i="0" lang="en-GB" sz="2000" u="none" cap="none" strike="noStrike">
                <a:solidFill>
                  <a:srgbClr val="C4A54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Stay hydrated</a:t>
            </a:r>
            <a:endParaRPr b="0" i="0" sz="2000" u="none" cap="none" strike="noStrike">
              <a:solidFill>
                <a:srgbClr val="C4A54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A542"/>
              </a:buClr>
              <a:buSzPts val="1700"/>
              <a:buFont typeface="Poppins Medium"/>
              <a:buAutoNum type="arabicPeriod"/>
            </a:pPr>
            <a:r>
              <a:rPr b="0" i="0" lang="en-GB" sz="2000" u="none" cap="none" strike="noStrike">
                <a:solidFill>
                  <a:srgbClr val="C4A54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Avoid prolonged screen time</a:t>
            </a:r>
            <a:endParaRPr b="0" i="0" sz="2000" u="none" cap="none" strike="noStrike">
              <a:solidFill>
                <a:srgbClr val="C4A54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A542"/>
              </a:buClr>
              <a:buSzPts val="1700"/>
              <a:buFont typeface="Poppins Medium"/>
              <a:buAutoNum type="arabicPeriod"/>
            </a:pPr>
            <a:r>
              <a:rPr b="0" i="0" lang="en-GB" sz="2000" u="none" cap="none" strike="noStrike">
                <a:solidFill>
                  <a:srgbClr val="C4A54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Practice good posture</a:t>
            </a:r>
            <a:endParaRPr b="0" i="0" sz="2000" u="none" cap="none" strike="noStrike">
              <a:solidFill>
                <a:srgbClr val="C4A54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A542"/>
              </a:buClr>
              <a:buSzPts val="1700"/>
              <a:buFont typeface="Poppins Medium"/>
              <a:buAutoNum type="arabicPeriod"/>
            </a:pPr>
            <a:r>
              <a:rPr b="0" i="0" lang="en-GB" sz="2000" u="none" cap="none" strike="noStrike">
                <a:solidFill>
                  <a:srgbClr val="C4A54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Get regular exercise</a:t>
            </a:r>
            <a:endParaRPr b="0" i="0" sz="2000" u="none" cap="none" strike="noStrike">
              <a:solidFill>
                <a:srgbClr val="C4A54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96" name="Google Shape;196;g2c3943821fe_4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94075" y="326275"/>
            <a:ext cx="2176748" cy="42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2c3943821fe_4_0"/>
          <p:cNvSpPr txBox="1"/>
          <p:nvPr/>
        </p:nvSpPr>
        <p:spPr>
          <a:xfrm>
            <a:off x="3808475" y="3869750"/>
            <a:ext cx="4435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GB" sz="1600" u="none" cap="none" strike="noStrike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“With great power comes great responsibility”</a:t>
            </a:r>
            <a:endParaRPr b="1" i="1" sz="1600" u="none" cap="none" strike="noStrike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198" name="Google Shape;198;g2c3943821fe_4_0"/>
          <p:cNvCxnSpPr/>
          <p:nvPr/>
        </p:nvCxnSpPr>
        <p:spPr>
          <a:xfrm>
            <a:off x="3603775" y="4277925"/>
            <a:ext cx="4435800" cy="8100"/>
          </a:xfrm>
          <a:prstGeom prst="straightConnector1">
            <a:avLst/>
          </a:prstGeom>
          <a:noFill/>
          <a:ln cap="flat" cmpd="sng" w="9525">
            <a:solidFill>
              <a:srgbClr val="C4A54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12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4"/>
          <p:cNvSpPr txBox="1"/>
          <p:nvPr/>
        </p:nvSpPr>
        <p:spPr>
          <a:xfrm>
            <a:off x="740650" y="1805413"/>
            <a:ext cx="74811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Questions and Answers</a:t>
            </a:r>
            <a:endParaRPr b="1" i="0" sz="3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p24"/>
          <p:cNvSpPr txBox="1"/>
          <p:nvPr/>
        </p:nvSpPr>
        <p:spPr>
          <a:xfrm>
            <a:off x="1891000" y="2685825"/>
            <a:ext cx="53082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Questions around </a:t>
            </a:r>
            <a:r>
              <a:rPr b="1" lang="en-GB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Programming Basics</a:t>
            </a:r>
            <a:endParaRPr b="0" i="0" sz="15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g2c3943821fe_1_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818" y="0"/>
            <a:ext cx="915081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2c3943821fe_1_95"/>
          <p:cNvSpPr txBox="1"/>
          <p:nvPr/>
        </p:nvSpPr>
        <p:spPr>
          <a:xfrm>
            <a:off x="839925" y="518175"/>
            <a:ext cx="64737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000">
                <a:solidFill>
                  <a:srgbClr val="3475A6"/>
                </a:solidFill>
                <a:latin typeface="Montserrat"/>
                <a:ea typeface="Montserrat"/>
                <a:cs typeface="Montserrat"/>
                <a:sym typeface="Montserrat"/>
              </a:rPr>
              <a:t>Foundational Sessions Housekeeping</a:t>
            </a:r>
            <a:endParaRPr b="1" sz="2000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g2c3943821fe_1_95"/>
          <p:cNvSpPr/>
          <p:nvPr/>
        </p:nvSpPr>
        <p:spPr>
          <a:xfrm rot="5400000">
            <a:off x="4384498" y="-4384501"/>
            <a:ext cx="375000" cy="9144000"/>
          </a:xfrm>
          <a:prstGeom prst="rect">
            <a:avLst/>
          </a:prstGeom>
          <a:solidFill>
            <a:srgbClr val="57CEA0"/>
          </a:solidFill>
          <a:ln>
            <a:noFill/>
          </a:ln>
        </p:spPr>
        <p:txBody>
          <a:bodyPr anchorCtr="0" anchor="ctr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9" name="Google Shape;119;g2c3943821fe_1_95"/>
          <p:cNvCxnSpPr/>
          <p:nvPr/>
        </p:nvCxnSpPr>
        <p:spPr>
          <a:xfrm flipH="1" rot="10800000">
            <a:off x="839921" y="980858"/>
            <a:ext cx="7383600" cy="32400"/>
          </a:xfrm>
          <a:prstGeom prst="straightConnector1">
            <a:avLst/>
          </a:prstGeom>
          <a:noFill/>
          <a:ln cap="flat" cmpd="sng" w="19050">
            <a:solidFill>
              <a:srgbClr val="3475A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" name="Google Shape;120;g2c3943821fe_1_95"/>
          <p:cNvSpPr txBox="1"/>
          <p:nvPr/>
        </p:nvSpPr>
        <p:spPr>
          <a:xfrm>
            <a:off x="746993" y="1013242"/>
            <a:ext cx="7650000" cy="25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The use of disrespectful language is prohibited in the questions, this is a supportive, learning environment for all - please engage accordingly. </a:t>
            </a:r>
            <a:r>
              <a:rPr b="1" lang="en-GB" sz="1500">
                <a:latin typeface="Montserrat"/>
                <a:ea typeface="Montserrat"/>
                <a:cs typeface="Montserrat"/>
                <a:sym typeface="Montserrat"/>
              </a:rPr>
              <a:t>(FBV: Mutual Respect.)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No question is daft or silly - </a:t>
            </a:r>
            <a:r>
              <a:rPr b="1" lang="en-GB" sz="1500">
                <a:latin typeface="Montserrat"/>
                <a:ea typeface="Montserrat"/>
                <a:cs typeface="Montserrat"/>
                <a:sym typeface="Montserrat"/>
              </a:rPr>
              <a:t>ask them! 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There are </a:t>
            </a: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Q&amp;A sessions</a:t>
            </a: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midway and at the end of the session, should you wish to ask any follow-up questions. Moderators are going to be answering questions as the session progresses as well.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If you have any questions outside of this lecture, or that are not answered during this lecture, please do submit these for upcoming Open Classes. You can submit these questions here: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SE Open Class Questions</a:t>
            </a:r>
            <a:r>
              <a:rPr b="1"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1"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GB" sz="15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DS Open Class Questions</a:t>
            </a:r>
            <a:endParaRPr b="1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1" name="Google Shape;121;g2c3943821fe_1_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0567" y="4850933"/>
            <a:ext cx="890168" cy="174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2c3943821fe_1_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818" y="0"/>
            <a:ext cx="915081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2c3943821fe_1_104"/>
          <p:cNvSpPr txBox="1"/>
          <p:nvPr/>
        </p:nvSpPr>
        <p:spPr>
          <a:xfrm>
            <a:off x="839925" y="518175"/>
            <a:ext cx="73836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000">
                <a:solidFill>
                  <a:srgbClr val="3475A6"/>
                </a:solidFill>
                <a:latin typeface="Montserrat"/>
                <a:ea typeface="Montserrat"/>
                <a:cs typeface="Montserrat"/>
                <a:sym typeface="Montserrat"/>
              </a:rPr>
              <a:t>Foundational Sessions Housekeeping </a:t>
            </a:r>
            <a:r>
              <a:rPr lang="en-GB" sz="2000">
                <a:solidFill>
                  <a:srgbClr val="3475A6"/>
                </a:solidFill>
                <a:latin typeface="Montserrat"/>
                <a:ea typeface="Montserrat"/>
                <a:cs typeface="Montserrat"/>
                <a:sym typeface="Montserrat"/>
              </a:rPr>
              <a:t>cont. </a:t>
            </a:r>
            <a:endParaRPr sz="2000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g2c3943821fe_1_104"/>
          <p:cNvSpPr/>
          <p:nvPr/>
        </p:nvSpPr>
        <p:spPr>
          <a:xfrm rot="5400000">
            <a:off x="4384498" y="-4384501"/>
            <a:ext cx="375000" cy="9144000"/>
          </a:xfrm>
          <a:prstGeom prst="rect">
            <a:avLst/>
          </a:prstGeom>
          <a:solidFill>
            <a:srgbClr val="57CEA0"/>
          </a:solidFill>
          <a:ln>
            <a:noFill/>
          </a:ln>
        </p:spPr>
        <p:txBody>
          <a:bodyPr anchorCtr="0" anchor="ctr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9" name="Google Shape;129;g2c3943821fe_1_104"/>
          <p:cNvCxnSpPr/>
          <p:nvPr/>
        </p:nvCxnSpPr>
        <p:spPr>
          <a:xfrm flipH="1" rot="10800000">
            <a:off x="839921" y="980858"/>
            <a:ext cx="7383600" cy="32400"/>
          </a:xfrm>
          <a:prstGeom prst="straightConnector1">
            <a:avLst/>
          </a:prstGeom>
          <a:noFill/>
          <a:ln cap="flat" cmpd="sng" w="19050">
            <a:solidFill>
              <a:srgbClr val="3475A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0" name="Google Shape;130;g2c3943821fe_1_104"/>
          <p:cNvSpPr txBox="1"/>
          <p:nvPr/>
        </p:nvSpPr>
        <p:spPr>
          <a:xfrm>
            <a:off x="921218" y="1645530"/>
            <a:ext cx="7650000" cy="25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For all </a:t>
            </a:r>
            <a:r>
              <a:rPr b="1" lang="en-GB" sz="1500">
                <a:latin typeface="Montserrat"/>
                <a:ea typeface="Montserrat"/>
                <a:cs typeface="Montserrat"/>
                <a:sym typeface="Montserrat"/>
              </a:rPr>
              <a:t>non-academic questions</a:t>
            </a: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, please submit a query: </a:t>
            </a:r>
            <a:r>
              <a:rPr b="1" lang="en-GB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www.hyperiondev.com/support</a:t>
            </a:r>
            <a:br>
              <a:rPr b="1" lang="en-GB" sz="1500">
                <a:latin typeface="Montserrat"/>
                <a:ea typeface="Montserrat"/>
                <a:cs typeface="Montserrat"/>
                <a:sym typeface="Montserrat"/>
              </a:rPr>
            </a:br>
            <a:endParaRPr b="1"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Report a </a:t>
            </a:r>
            <a:r>
              <a:rPr b="1" lang="en-GB" sz="1500">
                <a:latin typeface="Montserrat"/>
                <a:ea typeface="Montserrat"/>
                <a:cs typeface="Montserrat"/>
                <a:sym typeface="Montserrat"/>
              </a:rPr>
              <a:t>safeguarding</a:t>
            </a: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 incident: </a:t>
            </a:r>
            <a:r>
              <a:rPr b="1" lang="en-GB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www.hyperiondev.com/safeguardreporting</a:t>
            </a:r>
            <a:br>
              <a:rPr b="1" lang="en-GB" sz="1500">
                <a:latin typeface="Montserrat"/>
                <a:ea typeface="Montserrat"/>
                <a:cs typeface="Montserrat"/>
                <a:sym typeface="Montserrat"/>
              </a:rPr>
            </a:br>
            <a:endParaRPr b="1"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We would love your </a:t>
            </a:r>
            <a:r>
              <a:rPr b="1" lang="en-GB" sz="1500">
                <a:latin typeface="Montserrat"/>
                <a:ea typeface="Montserrat"/>
                <a:cs typeface="Montserrat"/>
                <a:sym typeface="Montserrat"/>
              </a:rPr>
              <a:t>feedback</a:t>
            </a: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 on lectures: </a:t>
            </a:r>
            <a:r>
              <a:rPr b="1" lang="en-GB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Feedback on Lectures</a:t>
            </a:r>
            <a:endParaRPr b="1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1" name="Google Shape;131;g2c3943821fe_1_104"/>
          <p:cNvCxnSpPr/>
          <p:nvPr/>
        </p:nvCxnSpPr>
        <p:spPr>
          <a:xfrm flipH="1" rot="10800000">
            <a:off x="682875" y="4757670"/>
            <a:ext cx="7599900" cy="108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2" name="Google Shape;132;g2c3943821fe_1_10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50567" y="4850933"/>
            <a:ext cx="890168" cy="174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g2c3943821fe_1_114"/>
          <p:cNvPicPr preferRelativeResize="0"/>
          <p:nvPr/>
        </p:nvPicPr>
        <p:blipFill rotWithShape="1">
          <a:blip r:embed="rId3">
            <a:alphaModFix/>
          </a:blip>
          <a:srcRect b="-24192" l="-1700" r="1699" t="62820"/>
          <a:stretch/>
        </p:blipFill>
        <p:spPr>
          <a:xfrm>
            <a:off x="-160222" y="-1"/>
            <a:ext cx="9304222" cy="33356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RL-WHITE.png" id="138" name="Google Shape;138;g2c3943821fe_1_11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06709" y="3119010"/>
            <a:ext cx="1333621" cy="21660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2c3943821fe_1_114"/>
          <p:cNvSpPr txBox="1"/>
          <p:nvPr/>
        </p:nvSpPr>
        <p:spPr>
          <a:xfrm>
            <a:off x="1307688" y="2138450"/>
            <a:ext cx="6528600" cy="21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Montserrat"/>
                <a:ea typeface="Montserrat"/>
                <a:cs typeface="Montserrat"/>
                <a:sym typeface="Montserrat"/>
              </a:rPr>
              <a:t>Guided Learning Hours</a:t>
            </a:r>
            <a:endParaRPr b="1" i="0" sz="1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-GB" sz="1300">
                <a:solidFill>
                  <a:srgbClr val="57CEA0"/>
                </a:solidFill>
                <a:latin typeface="Montserrat"/>
                <a:ea typeface="Montserrat"/>
                <a:cs typeface="Montserrat"/>
                <a:sym typeface="Montserrat"/>
              </a:rPr>
              <a:t>By now, ideally you should have 7 GLHs per week accrued. Remember to attend any and all sessions for support, and to ensure you reach 112 GLHs by the close of your Skills Bootcamp.</a:t>
            </a:r>
            <a:endParaRPr b="1" i="1" sz="1300" u="none" cap="none" strike="noStrike">
              <a:solidFill>
                <a:srgbClr val="57CEA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i="1" sz="1100" u="none" cap="none" strike="noStrike">
              <a:solidFill>
                <a:srgbClr val="57CEA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1" sz="1100">
              <a:solidFill>
                <a:srgbClr val="57CEA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1" sz="1100">
              <a:solidFill>
                <a:srgbClr val="57CEA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g2c3943821fe_1_114"/>
          <p:cNvSpPr txBox="1"/>
          <p:nvPr/>
        </p:nvSpPr>
        <p:spPr>
          <a:xfrm>
            <a:off x="509560" y="738275"/>
            <a:ext cx="81249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Reminders!</a:t>
            </a:r>
            <a:endParaRPr b="1" i="0" sz="2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g2c3943821fe_1_114"/>
          <p:cNvSpPr txBox="1"/>
          <p:nvPr/>
        </p:nvSpPr>
        <p:spPr>
          <a:xfrm rot="-5400000">
            <a:off x="8978656" y="4257160"/>
            <a:ext cx="1259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900" u="none" cap="none" strike="noStrike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CONFIDENTIAL</a:t>
            </a:r>
            <a:endParaRPr b="0" i="0" sz="900" u="none" cap="none" strike="noStrike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g2c3943821fe_1_122"/>
          <p:cNvPicPr preferRelativeResize="0"/>
          <p:nvPr/>
        </p:nvPicPr>
        <p:blipFill rotWithShape="1">
          <a:blip r:embed="rId3">
            <a:alphaModFix/>
          </a:blip>
          <a:srcRect b="21763" l="-1700" r="1699" t="62820"/>
          <a:stretch/>
        </p:blipFill>
        <p:spPr>
          <a:xfrm>
            <a:off x="-160225" y="-1"/>
            <a:ext cx="9304226" cy="837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RL-WHITE.png" id="147" name="Google Shape;147;g2c3943821fe_1_122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06709" y="3119010"/>
            <a:ext cx="1333621" cy="2166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2c3943821fe_1_122"/>
          <p:cNvSpPr txBox="1"/>
          <p:nvPr/>
        </p:nvSpPr>
        <p:spPr>
          <a:xfrm>
            <a:off x="390410" y="89150"/>
            <a:ext cx="81249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Progression Criteria</a:t>
            </a:r>
            <a:endParaRPr b="1" i="0" sz="1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g2c3943821fe_1_122"/>
          <p:cNvSpPr txBox="1"/>
          <p:nvPr/>
        </p:nvSpPr>
        <p:spPr>
          <a:xfrm rot="-5400000">
            <a:off x="8978656" y="4257160"/>
            <a:ext cx="1259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900" u="none" cap="none" strike="noStrike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CONFIDENTIAL</a:t>
            </a:r>
            <a:endParaRPr b="0" i="0" sz="900" u="none" cap="none" strike="noStrike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50" name="Google Shape;150;g2c3943821fe_1_122"/>
          <p:cNvSpPr txBox="1"/>
          <p:nvPr/>
        </p:nvSpPr>
        <p:spPr>
          <a:xfrm>
            <a:off x="180800" y="918775"/>
            <a:ext cx="8826600" cy="41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✅ </a:t>
            </a:r>
            <a:r>
              <a:rPr b="1"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Criterion 1: Initial Requirements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Complete 15 hours of Guided Learning Hours and the first four tasks within two weeks.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✅ </a:t>
            </a:r>
            <a:r>
              <a:rPr b="1"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Criterion 2: Mid-Course Progress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Software Engineering: Finish 14 tasks by week 8.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Science: Finish 13 tasks by week 8.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✅ </a:t>
            </a:r>
            <a:r>
              <a:rPr b="1"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Criterion 3: Post-Course Progress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Complete all mandatory tasks by 24th March 2024.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Record an Invitation to Interview within 4 weeks of course completion, or by 30th March 2024.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Achieve 112 GLH by 24th March 2024.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✅ </a:t>
            </a:r>
            <a:r>
              <a:rPr b="1"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Criterion 4: Employability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Record a Final Job Outcome within 12 weeks of graduation, or by 23rd September 2024.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g2c36b93a9fe_0_0"/>
          <p:cNvPicPr preferRelativeResize="0"/>
          <p:nvPr/>
        </p:nvPicPr>
        <p:blipFill rotWithShape="1">
          <a:blip r:embed="rId4">
            <a:alphaModFix/>
          </a:blip>
          <a:srcRect b="0" l="0" r="0" t="30099"/>
          <a:stretch/>
        </p:blipFill>
        <p:spPr>
          <a:xfrm>
            <a:off x="7154825" y="4576575"/>
            <a:ext cx="1885052" cy="45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2c36b93a9fe_0_0"/>
          <p:cNvSpPr txBox="1"/>
          <p:nvPr/>
        </p:nvSpPr>
        <p:spPr>
          <a:xfrm>
            <a:off x="307625" y="765900"/>
            <a:ext cx="4796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GB" sz="32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Programming </a:t>
            </a:r>
            <a:endParaRPr b="1" i="0" sz="32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GB" sz="32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Basics</a:t>
            </a:r>
            <a:endParaRPr b="0" i="0" sz="17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2c36b93a9fe_0_0"/>
          <p:cNvSpPr txBox="1"/>
          <p:nvPr/>
        </p:nvSpPr>
        <p:spPr>
          <a:xfrm>
            <a:off x="393325" y="1935600"/>
            <a:ext cx="4897800" cy="12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Montserrat"/>
              <a:buAutoNum type="arabicPeriod"/>
            </a:pPr>
            <a:r>
              <a:rPr b="1" i="0" lang="en-GB" sz="18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Variables, Data Types, Containers</a:t>
            </a:r>
            <a:endParaRPr b="1" i="0" sz="18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Montserrat"/>
              <a:buAutoNum type="arabicPeriod"/>
            </a:pPr>
            <a:r>
              <a:rPr b="1" i="0" lang="en-GB" sz="18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Functions</a:t>
            </a:r>
            <a:endParaRPr b="1" i="0" sz="18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Montserrat"/>
              <a:buAutoNum type="arabicPeriod"/>
            </a:pPr>
            <a:r>
              <a:rPr b="1" i="0" lang="en-GB" sz="18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Classes</a:t>
            </a:r>
            <a:endParaRPr b="1" sz="18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1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63" name="Google Shape;163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" name="Google Shape;164;p13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" name="Google Shape;165;p13"/>
          <p:cNvSpPr txBox="1"/>
          <p:nvPr/>
        </p:nvSpPr>
        <p:spPr>
          <a:xfrm>
            <a:off x="1151413" y="574863"/>
            <a:ext cx="6841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-GB" sz="32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Assumptions</a:t>
            </a:r>
            <a:endParaRPr b="0" i="0" sz="13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6" name="Google Shape;16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3"/>
          <p:cNvSpPr txBox="1"/>
          <p:nvPr/>
        </p:nvSpPr>
        <p:spPr>
          <a:xfrm>
            <a:off x="1764650" y="1860425"/>
            <a:ext cx="62280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Python 3.8 and above installed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VS Code, PyCharm, Colab, anything that that can run Python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1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73" name="Google Shape;173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11"/>
            <p:cNvSpPr/>
            <p:nvPr/>
          </p:nvSpPr>
          <p:spPr>
            <a:xfrm>
              <a:off x="410375" y="205200"/>
              <a:ext cx="8571300" cy="4883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5" name="Google Shape;17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6" name="Google Shape;176;p11"/>
          <p:cNvGraphicFramePr/>
          <p:nvPr/>
        </p:nvGraphicFramePr>
        <p:xfrm>
          <a:off x="668288" y="21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{D4B894D0-1797-4CC8-B9DE-E3BDDB7DE951}</a:tableStyleId>
              </a:tblPr>
              <a:tblGrid>
                <a:gridCol w="749500"/>
                <a:gridCol w="921175"/>
                <a:gridCol w="1045425"/>
                <a:gridCol w="1419050"/>
                <a:gridCol w="2491575"/>
                <a:gridCol w="1597975"/>
              </a:tblGrid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GB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Definition</a:t>
                      </a:r>
                      <a:endParaRPr b="1"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GB" sz="12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Variables </a:t>
                      </a:r>
                      <a:r>
                        <a:rPr lang="en-GB" sz="12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are names memory locations used to store data.</a:t>
                      </a:r>
                      <a:endParaRPr sz="12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GB" sz="1000" u="none" cap="none" strike="noStrike"/>
                        <a:t>            </a:t>
                      </a:r>
                      <a:r>
                        <a:rPr b="1" lang="en-GB" sz="1000" u="sng" cap="none" strike="noStrike"/>
                        <a:t>Code</a:t>
                      </a:r>
                      <a:endParaRPr b="1" sz="1000" u="sng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GB" sz="1000" u="none" cap="none" strike="noStrike"/>
                        <a:t>                       </a:t>
                      </a:r>
                      <a:r>
                        <a:rPr b="1" lang="en-GB" sz="1000" u="sng" cap="none" strike="noStrike"/>
                        <a:t>Examples</a:t>
                      </a:r>
                      <a:endParaRPr b="1" sz="1000" u="sng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GB" sz="1000" u="none" cap="none" strike="noStrike"/>
                        <a:t>         </a:t>
                      </a:r>
                      <a:r>
                        <a:rPr b="1" lang="en-GB" sz="1000" u="sng" cap="none" strike="noStrike"/>
                        <a:t>Properties</a:t>
                      </a:r>
                      <a:endParaRPr b="1" sz="1000" u="sng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4350">
                <a:tc rowSpan="7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GB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Types</a:t>
                      </a:r>
                      <a:endParaRPr b="1"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Single memory location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Number</a:t>
                      </a:r>
                      <a:endParaRPr sz="12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int, float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age = 12 (int)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height = 12.0 (float)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62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Strings</a:t>
                      </a:r>
                      <a:endParaRPr sz="12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name = "Jaycee"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  <a:extLst>
                            <a:ext uri="http://customooxmlschemas.google.com/">
                              <go:slidesCustomData xmlns:go="http://customooxmlschemas.google.com/" textRoundtripDataId="1"/>
                            </a:ext>
                          </a:extLst>
                        </a:rPr>
                        <a:t>- Immutable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  <a:extLst>
                          <a:ext uri="http://customooxmlschemas.google.com/">
                            <go:slidesCustomData xmlns:go="http://customooxmlschemas.google.com/" textRoundtripDataId="2"/>
                          </a:ext>
                        </a:extLst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  <a:extLst>
                            <a:ext uri="http://customooxmlschemas.google.com/">
                              <go:slidesCustomData xmlns:go="http://customooxmlschemas.google.com/" textRoundtripDataId="3"/>
                            </a:ext>
                          </a:extLst>
                        </a:rPr>
                        <a:t>- Treat as an immutable list of characters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197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Boolean</a:t>
                      </a:r>
                      <a:endParaRPr sz="12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bool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open=True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 Only True or False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2000">
                <a:tc vMerge="1"/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Many memory locations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(Containers)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List</a:t>
                      </a:r>
                      <a:endParaRPr sz="12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list or []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groceries = ["apple", "banana", "cherry]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 Mutable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 Dynamic Size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 Can accommodate any other data types, including lists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200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Dictionaries</a:t>
                      </a:r>
                      <a:endParaRPr sz="12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dict or {}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country_capitals = {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"South Africa": "Pretoria",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"Canada": "Ottawa",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"England": "London"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}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 key, value structure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81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Tuples</a:t>
                      </a:r>
                      <a:endParaRPr sz="12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tuple or ()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x_coordinates = (0.0, 1.5)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 Immutable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 Can't be sorted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0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Set</a:t>
                      </a:r>
                      <a:endParaRPr sz="12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set or {}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{0,1,2,3,6,4,6}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 No duplicates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g2c3943821fe_1_0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82" name="Google Shape;182;g2c3943821fe_1_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" name="Google Shape;183;g2c3943821fe_1_0"/>
            <p:cNvSpPr/>
            <p:nvPr/>
          </p:nvSpPr>
          <p:spPr>
            <a:xfrm>
              <a:off x="746150" y="397950"/>
              <a:ext cx="7849500" cy="421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4" name="Google Shape;184;g2c3943821fe_1_0"/>
          <p:cNvSpPr txBox="1"/>
          <p:nvPr/>
        </p:nvSpPr>
        <p:spPr>
          <a:xfrm>
            <a:off x="1151413" y="574863"/>
            <a:ext cx="6841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GB" sz="3200" u="none" cap="none" strike="noStrike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Functions And Classes</a:t>
            </a:r>
            <a:endParaRPr b="1" i="0" sz="32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5" name="Google Shape;185;g2c3943821fe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2650" y="96772"/>
            <a:ext cx="989076" cy="1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2c3943821fe_1_0"/>
          <p:cNvSpPr txBox="1"/>
          <p:nvPr/>
        </p:nvSpPr>
        <p:spPr>
          <a:xfrm>
            <a:off x="735775" y="1248900"/>
            <a:ext cx="7672500" cy="13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BC922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b="1" i="0" lang="en-GB" sz="1400" u="none" cap="none" strike="noStrike">
                <a:solidFill>
                  <a:srgbClr val="BC922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class </a:t>
            </a:r>
            <a:r>
              <a:rPr b="0" i="0" lang="en-GB" sz="1400" u="none" cap="none" strike="noStrike">
                <a:solidFill>
                  <a:srgbClr val="BC922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is a blueprint that defines a nature of a future object.</a:t>
            </a:r>
            <a:endParaRPr b="0" i="0" sz="1400" u="none" cap="none" strike="noStrike">
              <a:solidFill>
                <a:srgbClr val="BC922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BC922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BC922D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b="1" i="0" lang="en-GB" sz="1400" u="none" cap="none" strike="noStrike">
                <a:solidFill>
                  <a:srgbClr val="BC922D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method </a:t>
            </a:r>
            <a:r>
              <a:rPr b="0" i="0" lang="en-GB" sz="1400" u="none" cap="none" strike="noStrike">
                <a:solidFill>
                  <a:srgbClr val="BC922D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a programmed procedure that is defined as part of a class and is available to any object instantiated from that class</a:t>
            </a:r>
            <a:endParaRPr b="0" i="0" sz="1300" u="none" cap="none" strike="noStrike">
              <a:solidFill>
                <a:srgbClr val="BC922D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7" name="Google Shape;187;g2c3943821fe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0150" y="2571900"/>
            <a:ext cx="7672499" cy="1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